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6" r:id="rId10"/>
  </p:sldIdLst>
  <p:sldSz cx="14630400" cy="8229600"/>
  <p:notesSz cx="8229600" cy="14630400"/>
  <p:embeddedFontLst>
    <p:embeddedFont>
      <p:font typeface="Prata" panose="020B0604020202020204" charset="0"/>
      <p:regular r:id="rId12"/>
    </p:embeddedFont>
    <p:embeddedFont>
      <p:font typeface="Raleway" panose="020F0502020204030204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B8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96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2571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3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53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22733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2976443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 err="1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PharmaTrace</a:t>
            </a:r>
            <a:endParaRPr lang="en-US" sz="6150" dirty="0"/>
          </a:p>
        </p:txBody>
      </p:sp>
      <p:sp>
        <p:nvSpPr>
          <p:cNvPr id="6" name="Text 3"/>
          <p:cNvSpPr/>
          <p:nvPr/>
        </p:nvSpPr>
        <p:spPr>
          <a:xfrm>
            <a:off x="793790" y="42948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Securing Pharmaceutical Supply Chain Using IoT</a:t>
            </a:r>
            <a:endParaRPr lang="en-US" sz="4450" dirty="0"/>
          </a:p>
        </p:txBody>
      </p:sp>
      <p:sp>
        <p:nvSpPr>
          <p:cNvPr id="7" name="Text 4"/>
          <p:cNvSpPr/>
          <p:nvPr/>
        </p:nvSpPr>
        <p:spPr>
          <a:xfrm>
            <a:off x="793790" y="605254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smart, secure, and transparent solution for drug traceability using IoT.</a:t>
            </a:r>
            <a:endParaRPr lang="en-US" sz="1750" dirty="0"/>
          </a:p>
        </p:txBody>
      </p:sp>
      <p:pic>
        <p:nvPicPr>
          <p:cNvPr id="8" name="Picture 7" descr="REPORT FOR INSTITUTIONAL DISTINCTIVENESS">
            <a:extLst>
              <a:ext uri="{FF2B5EF4-FFF2-40B4-BE49-F238E27FC236}">
                <a16:creationId xmlns:a16="http://schemas.microsoft.com/office/drawing/2014/main" id="{4488889F-123B-E4E4-DE95-36631E746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656"/>
            <a:ext cx="7469429" cy="159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A7C787-22ED-6C10-3F51-2BF181C35E8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575" t="1" r="11994" b="-4876"/>
          <a:stretch/>
        </p:blipFill>
        <p:spPr>
          <a:xfrm>
            <a:off x="7469429" y="56826"/>
            <a:ext cx="1674571" cy="15984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671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Problem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1611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Drugs pass through many hands: Supplier → Manufacturer → Distributor → Pharmacy → Patient.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970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Major issues: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8151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❌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Fake or counterfeit drugs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2573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⚠️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Data tampering in transit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6995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🕵️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Lack of full traceability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1EAF6A-CE90-D4AD-3687-6EEA3E22A96B}"/>
              </a:ext>
            </a:extLst>
          </p:cNvPr>
          <p:cNvSpPr/>
          <p:nvPr/>
        </p:nvSpPr>
        <p:spPr>
          <a:xfrm>
            <a:off x="5486400" y="7578090"/>
            <a:ext cx="9144000" cy="651510"/>
          </a:xfrm>
          <a:prstGeom prst="rect">
            <a:avLst/>
          </a:prstGeom>
          <a:solidFill>
            <a:srgbClr val="E4B86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7679" y="558998"/>
            <a:ext cx="6141363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Idea – PharmaChain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197679" y="1498759"/>
            <a:ext cx="77214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Combine </a:t>
            </a: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IoT + Blockchain + Cloud (Firebase)</a:t>
            </a: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to make the system secure and transparent.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197679" y="2377678"/>
            <a:ext cx="7721441" cy="1170861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6400800" y="25807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IoT (ESP32)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400800" y="3020258"/>
            <a:ext cx="7315200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Tracks real-time temperature, humidity, and movement.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197679" y="3751659"/>
            <a:ext cx="7721441" cy="1170861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6400800" y="3954780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</a:rPr>
              <a:t>Firebase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6400800" y="4394240"/>
            <a:ext cx="7315200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Stores live sensor data in the cloud.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197679" y="5125641"/>
            <a:ext cx="7721441" cy="1170861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6400800" y="5328761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Web Application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400800" y="5768221"/>
            <a:ext cx="7315200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Displays the real-time data visually.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197679" y="6499622"/>
            <a:ext cx="7721441" cy="1170861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15" name="Text 12"/>
          <p:cNvSpPr/>
          <p:nvPr/>
        </p:nvSpPr>
        <p:spPr>
          <a:xfrm>
            <a:off x="6400800" y="6702742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Blockchain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6400800" y="7142202"/>
            <a:ext cx="7315200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Ensures data integrity and traceability.</a:t>
            </a:r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783DB0-11B5-A1D0-1E39-C1F06ABE5FA5}"/>
              </a:ext>
            </a:extLst>
          </p:cNvPr>
          <p:cNvSpPr/>
          <p:nvPr/>
        </p:nvSpPr>
        <p:spPr>
          <a:xfrm>
            <a:off x="5486400" y="7670482"/>
            <a:ext cx="9144000" cy="559117"/>
          </a:xfrm>
          <a:prstGeom prst="rect">
            <a:avLst/>
          </a:prstGeom>
          <a:solidFill>
            <a:srgbClr val="E4B86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309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530906" y="2108835"/>
            <a:ext cx="72531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Track the complete journey of each medicine digitally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29948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1530906" y="3072765"/>
            <a:ext cx="60523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Monitor real-time temperature and humidity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93790" y="395882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1530906" y="4036695"/>
            <a:ext cx="68581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 Firebase for live data storage and visualization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1530906" y="5000625"/>
            <a:ext cx="52560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Implement alerts for unsafe conditions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93790" y="58866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1530906" y="5964555"/>
            <a:ext cx="57502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Display the data through a web dashboard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793790" y="68506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2"/>
          <p:cNvSpPr/>
          <p:nvPr/>
        </p:nvSpPr>
        <p:spPr>
          <a:xfrm>
            <a:off x="1530906" y="6928485"/>
            <a:ext cx="67040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Add automation via smart contracts for approvals</a:t>
            </a:r>
            <a:endParaRPr lang="en-US" sz="2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5E9913-BC48-D9A9-CA3C-BE432F173243}"/>
              </a:ext>
            </a:extLst>
          </p:cNvPr>
          <p:cNvSpPr/>
          <p:nvPr/>
        </p:nvSpPr>
        <p:spPr>
          <a:xfrm>
            <a:off x="0" y="7578090"/>
            <a:ext cx="14630400" cy="651510"/>
          </a:xfrm>
          <a:prstGeom prst="rect">
            <a:avLst/>
          </a:prstGeom>
          <a:solidFill>
            <a:srgbClr val="E4B86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59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883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Supply Chain Journey: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Supplier → Manufacturer → FDA → Distributor → Pharmacy → Patient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0636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661410"/>
            <a:ext cx="4196358" cy="304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3835718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IoT sensors (ESP32) collect temperature and humidity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216962" y="330636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661410"/>
            <a:ext cx="4196358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16962" y="3835718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sent to Firebase Realtime Database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9640133" y="330636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661410"/>
            <a:ext cx="4196358" cy="304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40133" y="3835718"/>
            <a:ext cx="4196358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Web app reads data from Firebase and updates in real time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93790" y="529554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627965"/>
            <a:ext cx="6407944" cy="3048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93790" y="5824895"/>
            <a:ext cx="640794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Alerts trigger when temperature or humidity go beyond safe limits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7428548" y="529554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5627965"/>
            <a:ext cx="6407944" cy="3048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428548" y="5824895"/>
            <a:ext cx="640794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FDA and end users can monitor the entire process</a:t>
            </a:r>
            <a:endParaRPr lang="en-US" sz="2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A00819-24D9-86D8-B510-776B0730DB06}"/>
              </a:ext>
            </a:extLst>
          </p:cNvPr>
          <p:cNvSpPr/>
          <p:nvPr/>
        </p:nvSpPr>
        <p:spPr>
          <a:xfrm>
            <a:off x="0" y="7578090"/>
            <a:ext cx="14630400" cy="651510"/>
          </a:xfrm>
          <a:prstGeom prst="rect">
            <a:avLst/>
          </a:prstGeom>
          <a:solidFill>
            <a:srgbClr val="E4B86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810" y="450056"/>
            <a:ext cx="4092178" cy="511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System Architecture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2810" y="1288852"/>
            <a:ext cx="13484781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simple layered architecture showing how data flows through the system: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810" y="1734860"/>
            <a:ext cx="13484781" cy="591514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659456" y="6066457"/>
            <a:ext cx="2038039" cy="36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Realtime DB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659456" y="6535168"/>
            <a:ext cx="2038039" cy="58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Stores and syncs sensor data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11133823" y="5482597"/>
            <a:ext cx="2038039" cy="36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Stakeholders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1133823" y="5951307"/>
            <a:ext cx="2038039" cy="1167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FDA / Manufacturer / Pharmacy / Patient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493634" y="2266497"/>
            <a:ext cx="2038039" cy="36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IoT Sensor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493634" y="2735207"/>
            <a:ext cx="2038039" cy="58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ESP32 sends real-time readings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942051" y="2266497"/>
            <a:ext cx="2038039" cy="729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Web Dashboard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7942051" y="3100120"/>
            <a:ext cx="2038039" cy="58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Displays live charts and alerts</a:t>
            </a:r>
            <a:endParaRPr lang="en-US" sz="10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9C0F4D9-21F1-6529-3617-CA3CEF3F5DAE}"/>
              </a:ext>
            </a:extLst>
          </p:cNvPr>
          <p:cNvSpPr/>
          <p:nvPr/>
        </p:nvSpPr>
        <p:spPr>
          <a:xfrm>
            <a:off x="0" y="7578090"/>
            <a:ext cx="14630400" cy="651510"/>
          </a:xfrm>
          <a:prstGeom prst="rect">
            <a:avLst/>
          </a:prstGeom>
          <a:solidFill>
            <a:srgbClr val="E4B86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093" y="780336"/>
            <a:ext cx="7218640" cy="660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Web Application Dashboard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0093" y="1758434"/>
            <a:ext cx="7663815" cy="1264087"/>
          </a:xfrm>
          <a:prstGeom prst="roundRect">
            <a:avLst>
              <a:gd name="adj" fmla="val 2509"/>
            </a:avLst>
          </a:prstGeom>
          <a:solidFill>
            <a:srgbClr val="1B1C1D"/>
          </a:solidFill>
          <a:ln w="22860">
            <a:solidFill>
              <a:srgbClr val="5354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4408" y="1992749"/>
            <a:ext cx="576381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Built with HTML + JavaScript + Firebase SDK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74408" y="2449949"/>
            <a:ext cx="719518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Modern, responsive interface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0093" y="3233976"/>
            <a:ext cx="7663815" cy="1264087"/>
          </a:xfrm>
          <a:prstGeom prst="roundRect">
            <a:avLst>
              <a:gd name="adj" fmla="val 2509"/>
            </a:avLst>
          </a:prstGeom>
          <a:solidFill>
            <a:srgbClr val="1B1C1D"/>
          </a:solidFill>
          <a:ln w="22860">
            <a:solidFill>
              <a:srgbClr val="53545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74408" y="3468291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Updates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74408" y="3925491"/>
            <a:ext cx="719518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Automatically updates using onValue() listener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0093" y="4709517"/>
            <a:ext cx="7663815" cy="1264087"/>
          </a:xfrm>
          <a:prstGeom prst="roundRect">
            <a:avLst>
              <a:gd name="adj" fmla="val 2509"/>
            </a:avLst>
          </a:prstGeom>
          <a:solidFill>
            <a:srgbClr val="1B1C1D"/>
          </a:solidFill>
          <a:ln w="22860">
            <a:solidFill>
              <a:srgbClr val="53545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4408" y="4943832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Display Features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74408" y="5401032"/>
            <a:ext cx="719518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Real-time temperature and humidity with modern cards and icons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0093" y="6185059"/>
            <a:ext cx="7663815" cy="1264087"/>
          </a:xfrm>
          <a:prstGeom prst="roundRect">
            <a:avLst>
              <a:gd name="adj" fmla="val 2509"/>
            </a:avLst>
          </a:prstGeom>
          <a:solidFill>
            <a:srgbClr val="1B1C1D"/>
          </a:solidFill>
          <a:ln w="22860">
            <a:solidFill>
              <a:srgbClr val="53545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4408" y="6419374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Upgrades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974408" y="6876574"/>
            <a:ext cx="719518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Add Chart.js graphs for trends and alert colors (green/yellow/red)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D899684-DA4C-8EDD-D130-1FC7FBDDD448}"/>
              </a:ext>
            </a:extLst>
          </p:cNvPr>
          <p:cNvSpPr/>
          <p:nvPr/>
        </p:nvSpPr>
        <p:spPr>
          <a:xfrm>
            <a:off x="0" y="7578090"/>
            <a:ext cx="14630400" cy="651510"/>
          </a:xfrm>
          <a:prstGeom prst="rect">
            <a:avLst/>
          </a:prstGeom>
          <a:solidFill>
            <a:srgbClr val="E4B86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Results &amp; Alerts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updates in real time on dashboard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15633" y="3396377"/>
            <a:ext cx="339328" cy="3393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Alert Triggers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If temperature &gt;30°C or humidity &gt;70%, alert is triggered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75201" y="3396377"/>
            <a:ext cx="339328" cy="339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Safe Transport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Ensures safe medicine transport and monitoring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275201" y="5655945"/>
            <a:ext cx="339328" cy="33932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730931" y="5314117"/>
            <a:ext cx="29615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Reliable Performance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Reliable performance with Firebase sync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015633" y="5655945"/>
            <a:ext cx="339328" cy="33932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6E17A1B-0E58-5C04-2F67-860ADA0713E9}"/>
              </a:ext>
            </a:extLst>
          </p:cNvPr>
          <p:cNvSpPr/>
          <p:nvPr/>
        </p:nvSpPr>
        <p:spPr>
          <a:xfrm>
            <a:off x="-80010" y="7578090"/>
            <a:ext cx="14710410" cy="651510"/>
          </a:xfrm>
          <a:prstGeom prst="rect">
            <a:avLst/>
          </a:prstGeom>
          <a:solidFill>
            <a:srgbClr val="E4B86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143E90-5043-4B53-B487-414B73AEF6FD}"/>
              </a:ext>
            </a:extLst>
          </p:cNvPr>
          <p:cNvSpPr txBox="1"/>
          <p:nvPr/>
        </p:nvSpPr>
        <p:spPr>
          <a:xfrm>
            <a:off x="5052060" y="3547534"/>
            <a:ext cx="7315200" cy="815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THANK YOU</a:t>
            </a:r>
            <a:endParaRPr lang="en-US" sz="4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1BCD70-FB10-3927-1F0B-0A471CC8450F}"/>
              </a:ext>
            </a:extLst>
          </p:cNvPr>
          <p:cNvSpPr/>
          <p:nvPr/>
        </p:nvSpPr>
        <p:spPr>
          <a:xfrm>
            <a:off x="0" y="7578090"/>
            <a:ext cx="14630400" cy="651510"/>
          </a:xfrm>
          <a:prstGeom prst="rect">
            <a:avLst/>
          </a:prstGeom>
          <a:solidFill>
            <a:srgbClr val="E4B86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2536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1424</TotalTime>
  <Words>370</Words>
  <Application>Microsoft Office PowerPoint</Application>
  <PresentationFormat>Custom</PresentationFormat>
  <Paragraphs>75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Prata</vt:lpstr>
      <vt:lpstr>Arial</vt:lpstr>
      <vt:lpstr>Prata Light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 Vishwak Sai</cp:lastModifiedBy>
  <cp:revision>5</cp:revision>
  <dcterms:created xsi:type="dcterms:W3CDTF">2025-11-06T04:00:35Z</dcterms:created>
  <dcterms:modified xsi:type="dcterms:W3CDTF">2025-11-07T03:54:58Z</dcterms:modified>
</cp:coreProperties>
</file>